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d037febf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8d037febf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d037febf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8d037febf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d037febf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d037febf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d037febf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8d037febf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d037febf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8d037febf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d037feb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d037feb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d037febf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d037febf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d037feb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d037feb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d037febf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d037febf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7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Customer Segmentation using Advanced Clustering Techniques</a:t>
            </a:r>
            <a:endParaRPr sz="2500"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3447900"/>
            <a:ext cx="37878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Hema Sunddar Saaii Srinivas.N</a:t>
            </a:r>
            <a:br>
              <a:rPr lang="en" sz="1800"/>
            </a:br>
            <a:r>
              <a:rPr lang="en" sz="1800"/>
              <a:t>Guide By : Aishwarya.S</a:t>
            </a:r>
            <a:endParaRPr sz="1800"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Evaluation</a:t>
            </a:r>
            <a:endParaRPr/>
          </a:p>
        </p:txBody>
      </p:sp>
      <p:sp>
        <p:nvSpPr>
          <p:cNvPr id="193" name="Google Shape;193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Metrics Used: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Silhouette Score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Higher = better cohesion &amp; separation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Davies–Bouldin Index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Lower = better clustering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Calinski–Harabasz Index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Higher = well-defined clusters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827975" y="17840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9" name="Google Shape;199;p27"/>
          <p:cNvSpPr txBox="1"/>
          <p:nvPr>
            <p:ph idx="2" type="body"/>
          </p:nvPr>
        </p:nvSpPr>
        <p:spPr>
          <a:xfrm>
            <a:off x="4803775" y="753700"/>
            <a:ext cx="3744900" cy="3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Best overall → Silhouette =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0.3054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CH Index =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1724.20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Moderate performance → Silhouette =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0.2764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DBSCAN: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Weak → Low CH Index (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19.10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high DB Index (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2.07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GMM: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Acceptable but lower than K-Means (Silhouette =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0.2536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724950" y="1194575"/>
            <a:ext cx="33009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Var_1 (predefined categories):</a:t>
            </a:r>
            <a:endParaRPr/>
          </a:p>
        </p:txBody>
      </p:sp>
      <p:sp>
        <p:nvSpPr>
          <p:cNvPr id="205" name="Google Shape;205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Adjusted Rand Index (ARI)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measures alignment with true categories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Confusion matrices show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&amp; Hierarchical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align better with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Var_1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DBSCAN performs poorly due to noise labeling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Insight: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clustering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gave the most meaningful and consistent results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162375" y="1318650"/>
            <a:ext cx="38685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Strategies for Each Group</a:t>
            </a:r>
            <a:endParaRPr sz="3000"/>
          </a:p>
        </p:txBody>
      </p:sp>
      <p:sp>
        <p:nvSpPr>
          <p:cNvPr id="211" name="Google Shape;211;p29"/>
          <p:cNvSpPr txBox="1"/>
          <p:nvPr>
            <p:ph idx="1" type="subTitle"/>
          </p:nvPr>
        </p:nvSpPr>
        <p:spPr>
          <a:xfrm>
            <a:off x="4644575" y="67900"/>
            <a:ext cx="4499700" cy="49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Identified Customer Segments (K-Means Clusters):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0 – Middle-aged Graduates, Stable Families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~44, mostly married, family size ~2.5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Family-oriented offers, insurance, savings products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1 – Experienced Executives (Older Professionals)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~65, highly professional background, smaller families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Premium services, retirement plans, exclusive loyalty programs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2" name="Google Shape;212;p29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186875" y="1318650"/>
            <a:ext cx="3843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Strategies for Each Group</a:t>
            </a:r>
            <a:endParaRPr/>
          </a:p>
        </p:txBody>
      </p:sp>
      <p:sp>
        <p:nvSpPr>
          <p:cNvPr id="218" name="Google Shape;218;p30"/>
          <p:cNvSpPr txBox="1"/>
          <p:nvPr>
            <p:ph idx="2" type="body"/>
          </p:nvPr>
        </p:nvSpPr>
        <p:spPr>
          <a:xfrm>
            <a:off x="4704725" y="227100"/>
            <a:ext cx="4373100" cy="4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2 – Young Professionals (Unmarried, Large Families)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~27, low graduation rate, bigger family size ~3.6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Budget-friendly offers, career-oriented financial products, digital campaigns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3 – Mid-career Employees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~44, mixed education, moderate family size ~2.8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Upselling opportunities, lifestyle benefits, targeted marketing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4" name="Google Shape;224;p31"/>
          <p:cNvSpPr txBox="1"/>
          <p:nvPr>
            <p:ph idx="2" type="body"/>
          </p:nvPr>
        </p:nvSpPr>
        <p:spPr>
          <a:xfrm>
            <a:off x="4730300" y="153625"/>
            <a:ext cx="4298700" cy="4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Successfully applied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clustering techniques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segment customers.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distinct customer groups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based on demographic, professional, and behavioral attributes.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clustering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provided the most meaningful and well-defined segments.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insights enabled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targeted business strategies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improved customer engagement and profitability.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scope: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clustering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dynamic customer segmentation.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models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enhance segmentation accuracy.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37575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Businesses struggle to understand diverse customer behaviors.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 Segment customers into meaningful groups for better marketing strategies.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Approach: Use 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 algorithms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identify hidden patterns in customer data.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545750" y="550925"/>
            <a:ext cx="7688400" cy="4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 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Attributes: Age, Gender, Ever_Married, Profession, Work_Experience, Family_Size, Education, Spending_Score, Var_1</a:t>
            </a:r>
            <a:br>
              <a:rPr lang="en" sz="1900"/>
            </a:b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Type: Mix of categorical + numerical features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Missing Values: Profession, Work_Experience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6650" y="1318650"/>
            <a:ext cx="3954300" cy="9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276075"/>
            <a:ext cx="3374400" cy="4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Loaded dataset using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read_csv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Displayed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5 rows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initial inspection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contains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 &amp; numerical features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Categorical: Gender, Profession, Var_1, Spending_Score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Numerical: Age, Work_Experience, Family_Size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values found in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Work_Experience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steps: Handle missing values, encode categorical features, normalize numerical features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113400" y="1318650"/>
            <a:ext cx="3917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410800"/>
            <a:ext cx="3374400" cy="3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Checked dataset for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values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handling:</a:t>
            </a:r>
            <a:b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Ever_Married → 50 missing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Graduated → 24 missing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 → 38 missing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Work_Experience → 269 missing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Family_Size → 113 missing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Var_1 → 32 missing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0" y="1318650"/>
            <a:ext cx="4030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Exploratory Data Analysis (EDA)</a:t>
            </a:r>
            <a:endParaRPr/>
          </a:p>
        </p:txBody>
      </p:sp>
      <p:sp>
        <p:nvSpPr>
          <p:cNvPr id="169" name="Google Shape;169;p22"/>
          <p:cNvSpPr txBox="1"/>
          <p:nvPr>
            <p:ph idx="2" type="body"/>
          </p:nvPr>
        </p:nvSpPr>
        <p:spPr>
          <a:xfrm>
            <a:off x="4742550" y="557750"/>
            <a:ext cx="38061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Imputation Strategy: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 (Profession, Graduated, Ever_Married) → filled with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(Work_Experience, Family_Size) → filled with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handling: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missing values remained 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ready for further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EDA (distribution plots, correlations, category counts)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137875" y="447975"/>
            <a:ext cx="3966600" cy="4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Distribution: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 spread across wide age groups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Majority fall between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20–40 years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 Split: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Balanced distribution of male and female customers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Marital Status: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Significant proportion are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 married</a:t>
            </a: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vs unmarried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Profession-wise Distribution: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 spread across multiple professions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professions (e.g.,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Engineers, Doctors</a:t>
            </a: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dominate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75" name="Google Shape;175;p23"/>
          <p:cNvSpPr txBox="1"/>
          <p:nvPr>
            <p:ph idx="2" type="body"/>
          </p:nvPr>
        </p:nvSpPr>
        <p:spPr>
          <a:xfrm>
            <a:off x="4730300" y="129125"/>
            <a:ext cx="3818400" cy="59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Spending Score Distribution: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Categories: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Low, Average, High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customers in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spending group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Spending Score vs Age: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Younger customers tend to have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High/Low extremes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Older customers show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spending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Spending Score vs Family Size: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families more often in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spending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families/individuals show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spending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9450" y="251600"/>
            <a:ext cx="7021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 b="0"/>
          </a:p>
        </p:txBody>
      </p:sp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912803"/>
            <a:ext cx="7021200" cy="297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Identified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attributes</a:t>
            </a: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influencing customer behavior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 Features:</a:t>
            </a: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Age, Gender, Family_Size, Ever_Married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Professional Features:</a:t>
            </a: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Profession, Work_Experience, Education (Graduated)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Behavioral Feature:</a:t>
            </a: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Spending_Score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new dataset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only selected features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clustering is based on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customer characteristics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of selected feature dataset (after encoding):</a:t>
            </a:r>
            <a:b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Age, Gender, Family_Size, Ever_Married, Profession, Work_Experience, Graduated, Spending_Score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88900" y="1318650"/>
            <a:ext cx="3942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Techniques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7" name="Google Shape;187;p25"/>
          <p:cNvSpPr txBox="1"/>
          <p:nvPr>
            <p:ph idx="2" type="body"/>
          </p:nvPr>
        </p:nvSpPr>
        <p:spPr>
          <a:xfrm>
            <a:off x="4791525" y="165875"/>
            <a:ext cx="4249500" cy="4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 clustering algorithms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comparison: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Simple, fast, partitions data into </a:t>
            </a: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k=4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clusters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 Clustering: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Builds tree-like structure (dendrogram)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visualizing nested groups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DBSCAN: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Detects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irregular clusters &amp; noise (-1 = outliers)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Mixture Model (GMM):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Probabilistic clustering for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overlapping groups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